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9" r:id="rId3"/>
    <p:sldId id="263" r:id="rId4"/>
    <p:sldId id="260" r:id="rId5"/>
    <p:sldId id="272" r:id="rId6"/>
    <p:sldId id="258" r:id="rId7"/>
    <p:sldId id="257" r:id="rId8"/>
    <p:sldId id="261" r:id="rId9"/>
    <p:sldId id="270" r:id="rId10"/>
    <p:sldId id="264" r:id="rId11"/>
    <p:sldId id="271" r:id="rId12"/>
    <p:sldId id="265" r:id="rId13"/>
    <p:sldId id="266" r:id="rId14"/>
    <p:sldId id="267" r:id="rId15"/>
    <p:sldId id="269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4" autoAdjust="0"/>
  </p:normalViewPr>
  <p:slideViewPr>
    <p:cSldViewPr>
      <p:cViewPr varScale="1">
        <p:scale>
          <a:sx n="96" d="100"/>
          <a:sy n="96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29300-1405-459E-B0EC-248FA58EEB8C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FEEB-21D4-413E-BAA5-1CA14D96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1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7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DIP 2013 –</a:t>
            </a:r>
            <a:br>
              <a:rPr lang="en-US" dirty="0" smtClean="0"/>
            </a:br>
            <a:r>
              <a:rPr lang="en-US" dirty="0" smtClean="0"/>
              <a:t>Smart Fast Forward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6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br>
              <a:rPr lang="en-US" dirty="0" smtClean="0"/>
            </a:br>
            <a:r>
              <a:rPr lang="en-US" dirty="0" smtClean="0"/>
              <a:t>TODO: ???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17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4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Playback Speed estimation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5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Playback Speed </a:t>
            </a:r>
            <a:r>
              <a:rPr lang="en-US" dirty="0" smtClean="0"/>
              <a:t>Estimation</a:t>
            </a:r>
            <a:br>
              <a:rPr lang="en-US" dirty="0" smtClean="0"/>
            </a:br>
            <a:r>
              <a:rPr lang="en-US" dirty="0" smtClean="0"/>
              <a:t>Frame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/>
              <a:t>Playback Speed Estimation</a:t>
            </a:r>
            <a:br>
              <a:rPr lang="en-US" dirty="0"/>
            </a:br>
            <a:r>
              <a:rPr lang="en-US" dirty="0" smtClean="0"/>
              <a:t>Noise-Aware Smoothing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9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108564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3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Fast Forward</a:t>
            </a:r>
            <a:br>
              <a:rPr lang="en-US" dirty="0" smtClean="0"/>
            </a:br>
            <a:r>
              <a:rPr lang="en-US" dirty="0" smtClean="0"/>
              <a:t>Concept</a:t>
            </a:r>
            <a:endParaRPr lang="en-US" dirty="0"/>
          </a:p>
        </p:txBody>
      </p:sp>
      <p:pic>
        <p:nvPicPr>
          <p:cNvPr id="4" name="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19250"/>
            <a:ext cx="7620000" cy="4762500"/>
          </a:xfrm>
        </p:spPr>
      </p:pic>
    </p:spTree>
    <p:extLst>
      <p:ext uri="{BB962C8B-B14F-4D97-AF65-F5344CB8AC3E}">
        <p14:creationId xmlns:p14="http://schemas.microsoft.com/office/powerpoint/2010/main" val="221562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3572608" y="5312951"/>
            <a:ext cx="1931377" cy="957082"/>
            <a:chOff x="3039208" y="5312951"/>
            <a:chExt cx="1931377" cy="957082"/>
          </a:xfrm>
        </p:grpSpPr>
        <p:sp>
          <p:nvSpPr>
            <p:cNvPr id="66" name="Rectangle 65"/>
            <p:cNvSpPr/>
            <p:nvPr/>
          </p:nvSpPr>
          <p:spPr>
            <a:xfrm>
              <a:off x="3039208" y="57550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Kalman</a:t>
              </a:r>
              <a:endParaRPr lang="en-US" sz="1600" dirty="0"/>
            </a:p>
            <a:p>
              <a:pPr algn="ctr"/>
              <a:r>
                <a:rPr lang="en-US" sz="1600" dirty="0" smtClean="0"/>
                <a:t>Filter</a:t>
              </a:r>
              <a:endParaRPr lang="en-US" sz="1600" dirty="0"/>
            </a:p>
          </p:txBody>
        </p:sp>
        <p:cxnSp>
          <p:nvCxnSpPr>
            <p:cNvPr id="72" name="Straight Arrow Connector 71"/>
            <p:cNvCxnSpPr>
              <a:stCxn id="71" idx="2"/>
              <a:endCxn id="66" idx="0"/>
            </p:cNvCxnSpPr>
            <p:nvPr/>
          </p:nvCxnSpPr>
          <p:spPr>
            <a:xfrm>
              <a:off x="4004897" y="5312951"/>
              <a:ext cx="0" cy="4421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4" name="Rounded Rectangle 73"/>
          <p:cNvSpPr/>
          <p:nvPr/>
        </p:nvSpPr>
        <p:spPr>
          <a:xfrm>
            <a:off x="334978" y="3334771"/>
            <a:ext cx="1871021" cy="44891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smtClean="0"/>
              <a:t>Video</a:t>
            </a:r>
            <a:endParaRPr lang="zh-TW" altLang="en-US" sz="1600" dirty="0"/>
          </a:p>
        </p:txBody>
      </p:sp>
      <p:grpSp>
        <p:nvGrpSpPr>
          <p:cNvPr id="127" name="Group 126"/>
          <p:cNvGrpSpPr/>
          <p:nvPr/>
        </p:nvGrpSpPr>
        <p:grpSpPr>
          <a:xfrm>
            <a:off x="5503983" y="3022323"/>
            <a:ext cx="2929030" cy="999857"/>
            <a:chOff x="4970583" y="3022323"/>
            <a:chExt cx="2929030" cy="999857"/>
          </a:xfrm>
        </p:grpSpPr>
        <p:sp>
          <p:nvSpPr>
            <p:cNvPr id="80" name="Rounded Rectangle 79"/>
            <p:cNvSpPr/>
            <p:nvPr/>
          </p:nvSpPr>
          <p:spPr>
            <a:xfrm>
              <a:off x="6028592" y="332074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Object Regions &amp; Labels</a:t>
              </a:r>
              <a:endParaRPr lang="zh-TW" altLang="en-US" sz="1600" dirty="0"/>
            </a:p>
          </p:txBody>
        </p:sp>
        <p:cxnSp>
          <p:nvCxnSpPr>
            <p:cNvPr id="81" name="Straight Arrow Connector 80"/>
            <p:cNvCxnSpPr>
              <a:stCxn id="68" idx="3"/>
              <a:endCxn id="80" idx="1"/>
            </p:cNvCxnSpPr>
            <p:nvPr/>
          </p:nvCxnSpPr>
          <p:spPr>
            <a:xfrm flipV="1">
              <a:off x="4970585" y="3545201"/>
              <a:ext cx="1058007" cy="4769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87" idx="3"/>
              <a:endCxn id="80" idx="1"/>
            </p:cNvCxnSpPr>
            <p:nvPr/>
          </p:nvCxnSpPr>
          <p:spPr>
            <a:xfrm>
              <a:off x="4970583" y="3022323"/>
              <a:ext cx="1058009" cy="522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5503983" y="5789640"/>
            <a:ext cx="2929029" cy="448919"/>
            <a:chOff x="4970583" y="5789640"/>
            <a:chExt cx="2929029" cy="448919"/>
          </a:xfrm>
        </p:grpSpPr>
        <p:cxnSp>
          <p:nvCxnSpPr>
            <p:cNvPr id="84" name="Straight Arrow Connector 83"/>
            <p:cNvCxnSpPr/>
            <p:nvPr/>
          </p:nvCxnSpPr>
          <p:spPr>
            <a:xfrm>
              <a:off x="4970583" y="6012544"/>
              <a:ext cx="1058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5" name="Rounded Rectangle 84"/>
            <p:cNvSpPr/>
            <p:nvPr/>
          </p:nvSpPr>
          <p:spPr>
            <a:xfrm>
              <a:off x="6028591" y="5789640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Playback Speed</a:t>
              </a:r>
              <a:endParaRPr lang="zh-TW" alt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Labeling</a:t>
              </a:r>
            </a:p>
            <a:p>
              <a:pPr algn="ctr"/>
              <a:r>
                <a:rPr lang="en-US" sz="1600" dirty="0" smtClean="0"/>
                <a:t>(Tracking)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9" name="Rectangle 118"/>
          <p:cNvSpPr/>
          <p:nvPr/>
        </p:nvSpPr>
        <p:spPr>
          <a:xfrm>
            <a:off x="6248400" y="3022322"/>
            <a:ext cx="2438400" cy="3378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9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117" grpId="0" animBg="1"/>
      <p:bldP spid="1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0"/>
            <a:ext cx="8181975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896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28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325562"/>
          </a:xfrm>
        </p:spPr>
        <p:txBody>
          <a:bodyPr/>
          <a:lstStyle/>
          <a:p>
            <a:r>
              <a:rPr lang="en-US" dirty="0"/>
              <a:t>Background </a:t>
            </a:r>
            <a:r>
              <a:rPr lang="en-US" dirty="0" smtClean="0"/>
              <a:t>Subtraction</a:t>
            </a:r>
            <a:br>
              <a:rPr lang="en-US" dirty="0" smtClean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We used </a:t>
                </a:r>
                <a:r>
                  <a:rPr lang="en-US" dirty="0" err="1" smtClean="0"/>
                  <a:t>OpenCV’s</a:t>
                </a:r>
                <a:r>
                  <a:rPr lang="en-US" dirty="0" smtClean="0"/>
                  <a:t> </a:t>
                </a:r>
                <a:r>
                  <a:rPr lang="en-US" i="1" dirty="0" err="1" smtClean="0"/>
                  <a:t>BackgroundSubtractorMOG</a:t>
                </a:r>
                <a:endParaRPr lang="en-US" dirty="0" smtClean="0"/>
              </a:p>
              <a:p>
                <a:r>
                  <a:rPr lang="en-US" dirty="0" smtClean="0"/>
                  <a:t>Based on “</a:t>
                </a:r>
                <a:r>
                  <a:rPr lang="en-US" b="1" dirty="0"/>
                  <a:t>An Improved Adaptive Background Mixture Model for </a:t>
                </a:r>
                <a:r>
                  <a:rPr lang="en-US" b="1" dirty="0" err="1" smtClean="0"/>
                  <a:t>Realtime</a:t>
                </a:r>
                <a:r>
                  <a:rPr lang="en-US" b="1" dirty="0" smtClean="0"/>
                  <a:t> Tracking </a:t>
                </a:r>
                <a:r>
                  <a:rPr lang="en-US" b="1" dirty="0"/>
                  <a:t>with Shadow </a:t>
                </a:r>
                <a:r>
                  <a:rPr lang="en-US" b="1" dirty="0" smtClean="0"/>
                  <a:t>Detection</a:t>
                </a:r>
                <a:r>
                  <a:rPr lang="en-US" dirty="0" smtClean="0"/>
                  <a:t>” [2001]</a:t>
                </a:r>
              </a:p>
              <a:p>
                <a:pPr lvl="1"/>
                <a:r>
                  <a:rPr lang="en-US" dirty="0" smtClean="0"/>
                  <a:t>by </a:t>
                </a:r>
                <a:r>
                  <a:rPr lang="en-US" dirty="0"/>
                  <a:t>P. </a:t>
                </a:r>
                <a:r>
                  <a:rPr lang="en-US" dirty="0" err="1"/>
                  <a:t>KaewTraKulPong</a:t>
                </a:r>
                <a:r>
                  <a:rPr lang="en-US" dirty="0"/>
                  <a:t> and R. </a:t>
                </a:r>
                <a:r>
                  <a:rPr lang="en-US" dirty="0" smtClean="0"/>
                  <a:t>Bowden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Core idea:</a:t>
                </a:r>
              </a:p>
              <a:p>
                <a:pPr lvl="1"/>
                <a:r>
                  <a:rPr lang="en-US" dirty="0" smtClean="0"/>
                  <a:t>One Mixture of Gaussian (</a:t>
                </a:r>
                <a:r>
                  <a:rPr lang="en-US" dirty="0" err="1" smtClean="0"/>
                  <a:t>MoG</a:t>
                </a:r>
                <a:r>
                  <a:rPr lang="en-US" dirty="0" smtClean="0"/>
                  <a:t>) per pixel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different </a:t>
                </a:r>
                <a:r>
                  <a:rPr lang="en-US" b="1" dirty="0" smtClean="0"/>
                  <a:t>Gaussians</a:t>
                </a:r>
                <a:r>
                  <a:rPr lang="en-US" dirty="0" smtClean="0"/>
                  <a:t> with different </a:t>
                </a:r>
                <a:r>
                  <a:rPr lang="en-US" b="1" dirty="0" smtClean="0"/>
                  <a:t>weights</a:t>
                </a:r>
                <a:r>
                  <a:rPr lang="en-US" dirty="0" smtClean="0"/>
                  <a:t> for different </a:t>
                </a:r>
                <a:r>
                  <a:rPr lang="en-US" b="1" dirty="0" smtClean="0"/>
                  <a:t>colors</a:t>
                </a:r>
              </a:p>
              <a:p>
                <a:pPr lvl="2"/>
                <a:r>
                  <a:rPr lang="en-US" dirty="0" smtClean="0"/>
                  <a:t>If pixel color more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2.5</m:t>
                    </m:r>
                  </m:oMath>
                </a14:m>
                <a:r>
                  <a:rPr lang="en-US" b="0" dirty="0" smtClean="0"/>
                  <a:t> </a:t>
                </a:r>
                <a:r>
                  <a:rPr lang="en-US" b="0" dirty="0" err="1" smtClean="0"/>
                  <a:t>st.d</a:t>
                </a:r>
                <a:r>
                  <a:rPr lang="en-US" b="0" dirty="0" smtClean="0"/>
                  <a:t>. away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fittest </a:t>
                </a:r>
                <a:r>
                  <a:rPr lang="en-US" dirty="0" smtClean="0"/>
                  <a:t>Gaussians</a:t>
                </a:r>
              </a:p>
              <a:p>
                <a:pPr lvl="2"/>
                <a:r>
                  <a:rPr lang="en-US" dirty="0" smtClean="0"/>
                  <a:t>Use pixel color to update only the single fittest Gaussian</a:t>
                </a:r>
              </a:p>
              <a:p>
                <a:pPr lvl="1"/>
                <a:r>
                  <a:rPr lang="en-US" dirty="0" smtClean="0"/>
                  <a:t>Shadow Removal</a:t>
                </a:r>
              </a:p>
              <a:p>
                <a:pPr lvl="2"/>
                <a:endParaRPr lang="en-US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  <a:blipFill rotWithShape="1">
                <a:blip r:embed="rId3"/>
                <a:stretch>
                  <a:fillRect t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97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</a:t>
            </a:r>
            <a:r>
              <a:rPr lang="en-US" dirty="0"/>
              <a:t>Subtraction</a:t>
            </a:r>
            <a:br>
              <a:rPr lang="en-US" dirty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0" dirty="0" smtClean="0">
                    <a:latin typeface="Cambria Math"/>
                  </a:rPr>
                  <a:t>Given pixel with RGB-color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endParaRPr lang="en-US" b="0" dirty="0" smtClean="0">
                  <a:latin typeface="Cambria Math"/>
                </a:endParaRPr>
              </a:p>
              <a:p>
                <a:endParaRPr lang="en-US" b="0" dirty="0" smtClean="0">
                  <a:latin typeface="Cambria Math"/>
                </a:endParaRPr>
              </a:p>
              <a:p>
                <a:r>
                  <a:rPr lang="en-US" b="0" dirty="0" smtClean="0"/>
                  <a:t>Probability of being a background pixel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𝑘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latin typeface="Cambria Math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𝐾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b="0" dirty="0" smtClean="0"/>
                  <a:t> # </a:t>
                </a:r>
                <a:r>
                  <a:rPr lang="en-US" dirty="0"/>
                  <a:t>Gaussian background </a:t>
                </a:r>
                <a:r>
                  <a:rPr lang="en-US" dirty="0" smtClean="0"/>
                  <a:t>distributions </a:t>
                </a:r>
                <a:r>
                  <a:rPr lang="en-US" b="0" dirty="0" smtClean="0"/>
                  <a:t>(usually 3-5)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Gaussian background distribution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weight of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distribution</a:t>
                </a:r>
              </a:p>
              <a:p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We sort the distributions by their </a:t>
                </a:r>
                <a:r>
                  <a:rPr lang="en-US" i="1" dirty="0" smtClean="0"/>
                  <a:t>fitness value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5715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background, if given some threshold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𝑇</m:t>
                    </m:r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within 2.5 </a:t>
                </a:r>
                <a:r>
                  <a:rPr lang="en-US" dirty="0" err="1" smtClean="0"/>
                  <a:t>st.d.’s</a:t>
                </a:r>
                <a:r>
                  <a:rPr lang="en-US" dirty="0" smtClean="0"/>
                  <a:t>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 smtClean="0">
                    <a:latin typeface="Cambria Math"/>
                  </a:rPr>
                  <a:t> fittest distributions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𝐵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(</m:t>
                            </m:r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b="0" i="1" smtClean="0">
                                <a:latin typeface="Cambria Math"/>
                              </a:rPr>
                              <m:t>&gt;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Then </a:t>
                </a:r>
                <a:r>
                  <a:rPr lang="en-US" dirty="0"/>
                  <a:t>pick the best </a:t>
                </a:r>
                <a:r>
                  <a:rPr lang="en-US" dirty="0" smtClean="0"/>
                  <a:t>one to update</a:t>
                </a:r>
              </a:p>
              <a:p>
                <a:pPr lvl="1"/>
                <a:r>
                  <a:rPr lang="en-US" dirty="0" smtClean="0"/>
                  <a:t>using a modified “running average” update</a:t>
                </a: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  <a:blipFill rotWithShape="1">
                <a:blip r:embed="rId2"/>
                <a:stretch>
                  <a:fillRect t="-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630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  <a:br>
              <a:rPr lang="en-US" dirty="0"/>
            </a:b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400"/>
            <a:ext cx="7620000" cy="134509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590800"/>
            <a:ext cx="30956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5" y="2590799"/>
            <a:ext cx="311467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549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230</TotalTime>
  <Words>276</Words>
  <Application>Microsoft Office PowerPoint</Application>
  <PresentationFormat>On-screen Show (4:3)</PresentationFormat>
  <Paragraphs>57</Paragraphs>
  <Slides>15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Adjacency</vt:lpstr>
      <vt:lpstr>DIP 2013 – Smart Fast Forward</vt:lpstr>
      <vt:lpstr>Overview</vt:lpstr>
      <vt:lpstr>Smart Fast Forward Concept</vt:lpstr>
      <vt:lpstr>Processing Stage Overview</vt:lpstr>
      <vt:lpstr>Processing Stage Output</vt:lpstr>
      <vt:lpstr>Background Subtraction</vt:lpstr>
      <vt:lpstr>Background Subtraction MoG</vt:lpstr>
      <vt:lpstr>Background Subtraction MoG</vt:lpstr>
      <vt:lpstr>Background Subtraction Results</vt:lpstr>
      <vt:lpstr>Object detection TODO: ???</vt:lpstr>
      <vt:lpstr>Clustering</vt:lpstr>
      <vt:lpstr>Playback Speed estimation</vt:lpstr>
      <vt:lpstr>Playback Speed Estimation Frame Weights</vt:lpstr>
      <vt:lpstr>Playback Speed Estimation Noise-Aware Smoothing</vt:lpstr>
      <vt:lpstr>Results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</dc:creator>
  <cp:lastModifiedBy>Domi</cp:lastModifiedBy>
  <cp:revision>95</cp:revision>
  <dcterms:created xsi:type="dcterms:W3CDTF">2013-12-19T05:56:38Z</dcterms:created>
  <dcterms:modified xsi:type="dcterms:W3CDTF">2013-12-22T08:43:14Z</dcterms:modified>
</cp:coreProperties>
</file>

<file path=docProps/thumbnail.jpeg>
</file>